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0" r:id="rId10"/>
    <p:sldId id="271" r:id="rId11"/>
    <p:sldId id="259" r:id="rId12"/>
    <p:sldId id="272" r:id="rId13"/>
    <p:sldId id="273" r:id="rId14"/>
    <p:sldId id="275" r:id="rId15"/>
    <p:sldId id="274" r:id="rId16"/>
    <p:sldId id="276" r:id="rId17"/>
    <p:sldId id="260" r:id="rId18"/>
    <p:sldId id="261" r:id="rId19"/>
    <p:sldId id="277" r:id="rId20"/>
    <p:sldId id="278" r:id="rId21"/>
    <p:sldId id="279" r:id="rId22"/>
    <p:sldId id="280" r:id="rId23"/>
    <p:sldId id="282" r:id="rId24"/>
    <p:sldId id="281" r:id="rId25"/>
    <p:sldId id="263" r:id="rId26"/>
    <p:sldId id="285" r:id="rId27"/>
    <p:sldId id="283" r:id="rId28"/>
    <p:sldId id="284" r:id="rId29"/>
    <p:sldId id="26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/>
    <p:restoredTop sz="94702"/>
  </p:normalViewPr>
  <p:slideViewPr>
    <p:cSldViewPr snapToGrid="0" snapToObjects="1">
      <p:cViewPr varScale="1">
        <p:scale>
          <a:sx n="150" d="100"/>
          <a:sy n="150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E8F16-C96C-1D40-A71B-676819DB3149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04EDF-C10B-5D4E-9D06-561527D9F7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41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如果预测的伪标签与当前的标注发生冲突，可能会影响当前的类别训练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如果预测的伪代码错误，依然会影响旧类别的训练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4EDF-C10B-5D4E-9D06-561527D9F76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29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04EDF-C10B-5D4E-9D06-561527D9F76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84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43AAA-876C-5F4F-9210-B58D8D03A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182A56-7F72-6343-A11B-3456AEA88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31F55-25A5-844A-B422-4C6B5319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4B5AA-081F-154C-8D9F-98E0FB525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13E3E6-3FD8-B749-B3AD-BD6EBE3A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87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E6351-E041-4941-9BC9-AA0EDD6D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287462-559A-934F-ADFB-BCF943A9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0F9F3-9A37-8A4C-8FEA-F89237DE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F1A76C-249E-5544-B4D6-F92F01CB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58177-3261-2C48-836D-EF931E7E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61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F97230-A10C-9244-A9D5-64DFBF86C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461EB7-EC34-2F46-83B5-F21C21F1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FC3A6-4105-B14C-B560-DC0BC17B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89371-E2D0-F448-964B-25C3067B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B5B8E-7437-6F41-9A5B-9B7C24BF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93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D749D-AEFF-AC44-B376-D4A85542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15CF7-B4A4-8248-8824-5305F2E9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FFCAE-B9EC-FE40-82B3-5B5F9678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2DB64-7AD4-9442-A608-51BF4C38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5D1B19-3F80-C547-8BD2-2CEFFC51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46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38FA6-7A68-7C43-90CD-24826D08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D39809-4412-C243-A2D6-E401D1926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30559-36F7-CE43-879C-2D9DC25A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301180-E83C-854F-B484-FA11D685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4D4427-33DC-FF4F-9D19-CD6E25D8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87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8FD1E-6B14-7B43-B327-D6235903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8B7C9-F5E2-AE42-A218-31B699410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8C2BB3-3CC3-7C47-8610-158473AFC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453AA7-2F30-F64E-8384-66A75319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4E56F-8DB0-7A47-A9CE-1F4589C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0879C-1E6E-F74A-A6A3-4C5C132D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0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072E1-D602-F442-BFBD-87E2D265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80001D-85D4-8247-9AC9-376BA474C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25CF6C-B277-9349-8C9C-497D382CA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95AEA0-2958-954B-A5B2-14CB18DE4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F6B182-040E-C444-B2AF-D58327994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62C9C9-4049-0941-8492-48C7AC68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27260A-FE9C-8745-AF93-BF31E826B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D6008A-E9B7-DD47-9B6E-40FDF6CD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68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B097A-1E88-A847-9C63-2A0A1810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AB3AA-D9F4-2F45-A9F9-705A7F67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790BC6-E23B-8D47-8E72-9536D01B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25D27-97C9-9B41-87DC-67396648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9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93113B-0AF0-7C42-BB27-2FA34455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7D8F97-7F39-8946-A012-487301CA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04075F-8FE9-6341-BAA8-9FE51571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40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277C7-3E80-C54F-B823-490B7741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81FC6-A0D1-E34A-9EC1-436C1D8D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FB5B5-FCB2-4C41-A567-C3B925506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3C617-4357-4F44-B299-27CF7976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EDF8FA-869C-E540-BF24-D4A9AB33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3890A7-BF37-554C-894C-A7E97424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13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15055-3329-4843-AE2F-FD9F7C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FFCDA8-7472-CF40-A0D8-F21A145EA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387A94-0A6D-2846-893F-88BE02A63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A043FB-D9C8-DA48-B8CB-9ED9EA1A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CA942-138C-CD43-83B7-CAC3EC44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EEB9D-D1FB-7E4A-A366-D4809579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43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F944E1-26E6-9743-9801-E95862BD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97BD49-9193-5C45-98C3-A30100DE3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D67ACA-F567-BB4F-ADBF-829C4EAFB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8A663-2988-BB44-B73B-DCADC01BA55A}" type="datetimeFigureOut">
              <a:rPr kumimoji="1" lang="zh-CN" altLang="en-US" smtClean="0"/>
              <a:t>2021/7/21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85068-01E8-9D4E-8752-5F7354D2B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D67E7-4A75-7F4C-BD6E-EB77AE1C4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25F54-E3BE-6B4E-BB5A-E3BE8007F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51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EAECB-5326-C74D-910C-436F79793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1" y="446881"/>
            <a:ext cx="11712538" cy="2306637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PLOP: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Learning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without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Forgetting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for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Continual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Semantic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Segmentation</a:t>
            </a: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7CD18A-36FB-BC47-A067-56259C56F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9602" y="4206084"/>
            <a:ext cx="9144000" cy="165576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						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zhongliang</a:t>
            </a:r>
            <a:endParaRPr kumimoji="1" lang="zh-CN" altLang="en-US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9688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8F2D0-CCC5-1E4D-BBCF-E13D26B8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为什么论文叫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</a:t>
            </a:r>
            <a:r>
              <a:rPr kumimoji="1" lang="en-US" altLang="zh-CN" dirty="0"/>
              <a:t>PLOP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49B6B-E763-BA43-A4F3-304B72F79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1C9743-11A4-DB4B-A727-E442EF80D087}"/>
              </a:ext>
            </a:extLst>
          </p:cNvPr>
          <p:cNvSpPr/>
          <p:nvPr/>
        </p:nvSpPr>
        <p:spPr>
          <a:xfrm>
            <a:off x="1804051" y="2967335"/>
            <a:ext cx="59234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task1: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PL: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Pseudo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伪标签策略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DDF740-152E-D843-831B-6CAF8E37AF10}"/>
              </a:ext>
            </a:extLst>
          </p:cNvPr>
          <p:cNvSpPr/>
          <p:nvPr/>
        </p:nvSpPr>
        <p:spPr>
          <a:xfrm>
            <a:off x="1804051" y="4048929"/>
            <a:ext cx="798648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task2: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LOP:LOcal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pooled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distillation</a:t>
            </a:r>
          </a:p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本地池化蒸馏输出</a:t>
            </a:r>
          </a:p>
        </p:txBody>
      </p:sp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71894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AF976-31AE-AC4C-BC52-7CE5F4F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工作点一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PL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4108EA-6965-0A48-866B-4153C18E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42" y="918436"/>
            <a:ext cx="5771246" cy="5021128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3791F0-AB0F-A241-8008-57F37B7F9361}"/>
              </a:ext>
            </a:extLst>
          </p:cNvPr>
          <p:cNvSpPr/>
          <p:nvPr/>
        </p:nvSpPr>
        <p:spPr>
          <a:xfrm>
            <a:off x="8096723" y="5897530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流程图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7423D2-6BED-4F4B-98C2-3DBA4B87A4B6}"/>
              </a:ext>
            </a:extLst>
          </p:cNvPr>
          <p:cNvSpPr/>
          <p:nvPr/>
        </p:nvSpPr>
        <p:spPr>
          <a:xfrm>
            <a:off x="1827645" y="1689726"/>
            <a:ext cx="7841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B87224-0826-8B49-86C1-6C2E8844E294}"/>
              </a:ext>
            </a:extLst>
          </p:cNvPr>
          <p:cNvSpPr/>
          <p:nvPr/>
        </p:nvSpPr>
        <p:spPr>
          <a:xfrm>
            <a:off x="221418" y="2356206"/>
            <a:ext cx="44726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dataA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训练出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能检测人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FDBAED-AB58-F249-8FFA-5633A0C58E54}"/>
              </a:ext>
            </a:extLst>
          </p:cNvPr>
          <p:cNvSpPr/>
          <p:nvPr/>
        </p:nvSpPr>
        <p:spPr>
          <a:xfrm>
            <a:off x="0" y="3653247"/>
            <a:ext cx="58576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使用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标记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背景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中人的数据，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获得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575D87-37BB-B94A-8A71-17535650254B}"/>
              </a:ext>
            </a:extLst>
          </p:cNvPr>
          <p:cNvSpPr/>
          <p:nvPr/>
        </p:nvSpPr>
        <p:spPr>
          <a:xfrm>
            <a:off x="1827645" y="2973660"/>
            <a:ext cx="7841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step2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A868F2-58CB-1047-84C3-7F1A8AB63DEB}"/>
              </a:ext>
            </a:extLst>
          </p:cNvPr>
          <p:cNvSpPr/>
          <p:nvPr/>
        </p:nvSpPr>
        <p:spPr>
          <a:xfrm>
            <a:off x="838203" y="4624280"/>
            <a:ext cx="32656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’训练出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2CCA95-A6D5-FE4B-9BC7-4F4CA52DD3B9}"/>
              </a:ext>
            </a:extLst>
          </p:cNvPr>
          <p:cNvSpPr/>
          <p:nvPr/>
        </p:nvSpPr>
        <p:spPr>
          <a:xfrm>
            <a:off x="131234" y="6043618"/>
            <a:ext cx="48253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不光可以预测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还可以预测人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F38EEF2-0FC4-5440-99D8-AE2F9779DF36}"/>
              </a:ext>
            </a:extLst>
          </p:cNvPr>
          <p:cNvSpPr/>
          <p:nvPr/>
        </p:nvSpPr>
        <p:spPr>
          <a:xfrm>
            <a:off x="1827645" y="5272060"/>
            <a:ext cx="7841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step3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4CBB51C4-3AFF-6448-851C-6D4588A35D1E}"/>
              </a:ext>
            </a:extLst>
          </p:cNvPr>
          <p:cNvSpPr/>
          <p:nvPr/>
        </p:nvSpPr>
        <p:spPr>
          <a:xfrm>
            <a:off x="2219740" y="2129198"/>
            <a:ext cx="45719" cy="26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B70C485E-0E4C-CD48-B1D4-64AF6C209243}"/>
              </a:ext>
            </a:extLst>
          </p:cNvPr>
          <p:cNvSpPr/>
          <p:nvPr/>
        </p:nvSpPr>
        <p:spPr>
          <a:xfrm>
            <a:off x="2219740" y="2751484"/>
            <a:ext cx="45719" cy="26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1A90F4CF-49C7-F246-BEBA-027392B395E6}"/>
              </a:ext>
            </a:extLst>
          </p:cNvPr>
          <p:cNvSpPr/>
          <p:nvPr/>
        </p:nvSpPr>
        <p:spPr>
          <a:xfrm>
            <a:off x="2219739" y="3358651"/>
            <a:ext cx="45719" cy="26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F230A5F3-636B-3C4D-A049-1A195EAEDE62}"/>
              </a:ext>
            </a:extLst>
          </p:cNvPr>
          <p:cNvSpPr/>
          <p:nvPr/>
        </p:nvSpPr>
        <p:spPr>
          <a:xfrm>
            <a:off x="2240282" y="4345594"/>
            <a:ext cx="45719" cy="26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EED3207E-262D-CD43-948F-7EE4BD6F1684}"/>
              </a:ext>
            </a:extLst>
          </p:cNvPr>
          <p:cNvSpPr/>
          <p:nvPr/>
        </p:nvSpPr>
        <p:spPr>
          <a:xfrm>
            <a:off x="2260161" y="4973350"/>
            <a:ext cx="45719" cy="26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4AE27629-A4A4-0344-B40B-29DAE35C0D97}"/>
              </a:ext>
            </a:extLst>
          </p:cNvPr>
          <p:cNvSpPr/>
          <p:nvPr/>
        </p:nvSpPr>
        <p:spPr>
          <a:xfrm>
            <a:off x="2283020" y="5767069"/>
            <a:ext cx="45719" cy="260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name="文本框 1" id="4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7514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50D0A-A411-DA49-8F47-ADAAD600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工作点一： </a:t>
            </a:r>
            <a:r>
              <a:rPr lang="en-US" altLang="zh-CN" dirty="0"/>
              <a:t>PL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0FB09-A44B-754B-B64C-D8A80F8E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只是增加了伪标签就可以提升结果？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912FD5-7C4E-AE40-BE7F-E95358AC4946}"/>
              </a:ext>
            </a:extLst>
          </p:cNvPr>
          <p:cNvSpPr/>
          <p:nvPr/>
        </p:nvSpPr>
        <p:spPr>
          <a:xfrm>
            <a:off x="1563757" y="2702580"/>
            <a:ext cx="2670313" cy="129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Q1</a:t>
            </a:r>
            <a:r>
              <a:rPr kumimoji="1" lang="zh-CN" altLang="en-US" dirty="0"/>
              <a:t> 伪标签一定带来的是正效果吗？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3F338A-D826-BD46-9349-314E493EF881}"/>
              </a:ext>
            </a:extLst>
          </p:cNvPr>
          <p:cNvSpPr/>
          <p:nvPr/>
        </p:nvSpPr>
        <p:spPr>
          <a:xfrm>
            <a:off x="7106478" y="2702581"/>
            <a:ext cx="2670313" cy="129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Q2</a:t>
            </a:r>
            <a:r>
              <a:rPr kumimoji="1" lang="zh-CN" altLang="en-US" dirty="0"/>
              <a:t> 怎么抑制这个问题呢？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9CCA71-2999-1F4B-A79C-28FEBD7A9524}"/>
              </a:ext>
            </a:extLst>
          </p:cNvPr>
          <p:cNvSpPr/>
          <p:nvPr/>
        </p:nvSpPr>
        <p:spPr>
          <a:xfrm>
            <a:off x="5771321" y="4734840"/>
            <a:ext cx="2670313" cy="129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</a:t>
            </a:r>
            <a:r>
              <a:rPr kumimoji="1" lang="zh-CN" altLang="en-US" dirty="0"/>
              <a:t> 标签的选择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0D922C-0BA7-F144-8511-6050522C79CB}"/>
              </a:ext>
            </a:extLst>
          </p:cNvPr>
          <p:cNvSpPr/>
          <p:nvPr/>
        </p:nvSpPr>
        <p:spPr>
          <a:xfrm>
            <a:off x="8804413" y="4734839"/>
            <a:ext cx="2670313" cy="129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</a:t>
            </a:r>
            <a:r>
              <a:rPr kumimoji="1" lang="zh-CN" altLang="en-US" dirty="0"/>
              <a:t> 损失函数的修改</a:t>
            </a: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65303653-88C3-7A47-960A-2D22A95A1162}"/>
              </a:ext>
            </a:extLst>
          </p:cNvPr>
          <p:cNvSpPr/>
          <p:nvPr/>
        </p:nvSpPr>
        <p:spPr>
          <a:xfrm>
            <a:off x="8309112" y="4157429"/>
            <a:ext cx="622852" cy="463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26E0DE-10FE-AC4A-90D9-6B93845E4833}"/>
              </a:ext>
            </a:extLst>
          </p:cNvPr>
          <p:cNvSpPr/>
          <p:nvPr/>
        </p:nvSpPr>
        <p:spPr>
          <a:xfrm>
            <a:off x="1584462" y="4878250"/>
            <a:ext cx="2670313" cy="1298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伪标签也有可能将真的背景预测成</a:t>
            </a:r>
            <a:r>
              <a:rPr kumimoji="1" lang="en-US" altLang="zh-CN" dirty="0"/>
              <a:t>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</a:t>
            </a:r>
            <a:endParaRPr kumimoji="1" lang="zh-CN" altLang="en-US" dirty="0"/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99B2FB05-2928-1B44-9494-172465097CCD}"/>
              </a:ext>
            </a:extLst>
          </p:cNvPr>
          <p:cNvSpPr/>
          <p:nvPr/>
        </p:nvSpPr>
        <p:spPr>
          <a:xfrm>
            <a:off x="2587487" y="4115041"/>
            <a:ext cx="622852" cy="628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name="文本框 1" id="2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69709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4F00E-36F0-6342-A163-0B53E665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工作点一：</a:t>
            </a:r>
            <a:r>
              <a:rPr kumimoji="1" lang="en-US" altLang="zh-CN" dirty="0"/>
              <a:t>PL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标签的选择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C643F1-8519-984A-AD75-AECD5CA09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94" y="1606965"/>
            <a:ext cx="422246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DEF361-64D0-DF49-8343-A8524606C092}"/>
              </a:ext>
            </a:extLst>
          </p:cNvPr>
          <p:cNvSpPr/>
          <p:nvPr/>
        </p:nvSpPr>
        <p:spPr>
          <a:xfrm>
            <a:off x="5953172" y="1980048"/>
            <a:ext cx="58913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step2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中制作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pseudo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时需要注意以下两个条件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67DEED-DD0D-5340-9F7A-427841F078F3}"/>
              </a:ext>
            </a:extLst>
          </p:cNvPr>
          <p:cNvSpPr/>
          <p:nvPr/>
        </p:nvSpPr>
        <p:spPr>
          <a:xfrm>
            <a:off x="4969349" y="2874569"/>
            <a:ext cx="73516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AutoNum type="arabicPeriod"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预测为人的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pixel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不能与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冲突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，否则不使用猜测的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即当前的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永远保留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F4F7A2-3756-2649-AA74-816C7E0424EE}"/>
              </a:ext>
            </a:extLst>
          </p:cNvPr>
          <p:cNvSpPr/>
          <p:nvPr/>
        </p:nvSpPr>
        <p:spPr>
          <a:xfrm>
            <a:off x="5165859" y="3908605"/>
            <a:ext cx="60821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预测的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pixel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，如果置信度低于一定阈值，不使用。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论文实验阈值设为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1e-3.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20615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A0878-A5F9-D04A-895F-063129CE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工作点一：</a:t>
            </a:r>
            <a:r>
              <a:rPr kumimoji="1" lang="en-US" altLang="zh-CN" dirty="0"/>
              <a:t>PL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损失函数的计算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2D3DDF-F351-FF47-857B-92C0079C8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1347"/>
            <a:ext cx="10515600" cy="218271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611075-CEAA-B948-88DC-12A72605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31" y="4471383"/>
            <a:ext cx="4855146" cy="5288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7425E0-7EB2-F64D-9E1E-1D296F965219}"/>
              </a:ext>
            </a:extLst>
          </p:cNvPr>
          <p:cNvSpPr/>
          <p:nvPr/>
        </p:nvSpPr>
        <p:spPr>
          <a:xfrm>
            <a:off x="3220556" y="5266653"/>
            <a:ext cx="43685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当前模型预测的结果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（包含所有类别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&amp;&amp;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&amp;&amp;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91675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21F61-39F5-244B-BAD2-09BCACFD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工作点一：</a:t>
            </a:r>
            <a:r>
              <a:rPr kumimoji="1" lang="en-US" altLang="zh-CN" dirty="0"/>
              <a:t>PL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损失函数的计算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52FF4-1E79-B645-B15F-BB7570AE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根据上述伪标签的筛选后，我们可以获得</a:t>
            </a:r>
            <a:r>
              <a:rPr kumimoji="1" lang="en-US" altLang="zh-CN" dirty="0"/>
              <a:t>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的真值与当前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的真值。然后，进行</a:t>
            </a:r>
            <a:r>
              <a:rPr kumimoji="1" lang="en-US" altLang="zh-CN" u="sng" dirty="0"/>
              <a:t>one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hot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heatmap</a:t>
            </a:r>
            <a:r>
              <a:rPr kumimoji="1" lang="zh-CN" altLang="en-US" u="sng" dirty="0"/>
              <a:t> </a:t>
            </a:r>
            <a:r>
              <a:rPr kumimoji="1" lang="zh-CN" altLang="en-US" dirty="0"/>
              <a:t>损失计算。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E6ADFB-3112-9C4F-BB70-AE38A97E2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0" y="2851944"/>
            <a:ext cx="11074400" cy="2298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AC5B54-9BA6-8E4C-9A0E-74077985520B}"/>
              </a:ext>
            </a:extLst>
          </p:cNvPr>
          <p:cNvSpPr/>
          <p:nvPr/>
        </p:nvSpPr>
        <p:spPr>
          <a:xfrm>
            <a:off x="349450" y="5463748"/>
            <a:ext cx="68018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第一行： 非背景类别，并且预测类别为当前类别，则值为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5EB10F-F418-CF4B-BB81-F3FE77D3DF08}"/>
              </a:ext>
            </a:extLst>
          </p:cNvPr>
          <p:cNvSpPr/>
          <p:nvPr/>
        </p:nvSpPr>
        <p:spPr>
          <a:xfrm>
            <a:off x="349450" y="5912700"/>
            <a:ext cx="91390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第二行： 背景类别，并且预测类别为以前类别，同时置信度符合要求，则值为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4BD2D3-D718-0E40-99BE-EB787F658872}"/>
              </a:ext>
            </a:extLst>
          </p:cNvPr>
          <p:cNvSpPr/>
          <p:nvPr/>
        </p:nvSpPr>
        <p:spPr>
          <a:xfrm>
            <a:off x="402458" y="6345758"/>
            <a:ext cx="21852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第三行： 其他为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325769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312F9-33BA-1640-B446-0C763BC5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工作点一：</a:t>
            </a:r>
            <a:r>
              <a:rPr kumimoji="1" lang="en-US" altLang="zh-CN" dirty="0"/>
              <a:t>PL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损失函数的计算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696CACF-2CB3-DA40-BC5B-D14AAF998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6828"/>
            <a:ext cx="10515600" cy="2182710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A3F615-BB5E-E34C-8914-4020A06D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17" y="4668530"/>
            <a:ext cx="1583413" cy="6720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122F62-7266-754D-8B69-7EDDD915D8F8}"/>
              </a:ext>
            </a:extLst>
          </p:cNvPr>
          <p:cNvSpPr/>
          <p:nvPr/>
        </p:nvSpPr>
        <p:spPr>
          <a:xfrm>
            <a:off x="3844283" y="4804523"/>
            <a:ext cx="30059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可以产生过滤挑选的作用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320629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914FD-AFF0-D746-A555-782771BF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工作点二 </a:t>
            </a:r>
            <a:r>
              <a:rPr kumimoji="1" lang="en-US" altLang="zh-CN" sz="4000" dirty="0"/>
              <a:t>–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local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pod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(pooled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out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distillation)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32A02-607E-774C-9D61-3C40E3A6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pooling</a:t>
            </a:r>
            <a:r>
              <a:rPr kumimoji="1" lang="zh-CN" altLang="en-US" dirty="0"/>
              <a:t> 操作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0AAC87-EECF-8B44-9B6A-350E7C5C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61" y="2703930"/>
            <a:ext cx="9540112" cy="3131386"/>
          </a:xfrm>
          <a:prstGeom prst="rect">
            <a:avLst/>
          </a:prstGeo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93540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1C18A-C888-1648-A041-33297F4E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8C7822-FA1D-C044-A290-066CB575D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698" y="2693154"/>
            <a:ext cx="7487354" cy="12764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45D89D-197E-BD45-9B6D-882A02CC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4844022"/>
            <a:ext cx="1219200" cy="76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AEC5A2-EF63-F04C-A45A-288330364D25}"/>
              </a:ext>
            </a:extLst>
          </p:cNvPr>
          <p:cNvSpPr/>
          <p:nvPr/>
        </p:nvSpPr>
        <p:spPr>
          <a:xfrm>
            <a:off x="5776603" y="5024967"/>
            <a:ext cx="32063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代表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时间里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层特征的输出</a:t>
            </a:r>
          </a:p>
        </p:txBody>
      </p:sp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83686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D49B3-3444-9242-8D47-8F577CF3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其他操作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B707CC-AA5F-7D43-9CA5-8199F44E5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538" y="1690688"/>
            <a:ext cx="9353030" cy="4351338"/>
          </a:xfr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59562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02459-9731-6746-AC61-0A4D2F0C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4F73F-5FFF-0E43-88A5-B8152B75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相关概念</a:t>
            </a:r>
            <a:endParaRPr kumimoji="1" lang="en-US" altLang="zh-CN" dirty="0"/>
          </a:p>
          <a:p>
            <a:r>
              <a:rPr kumimoji="1" lang="zh-CN" altLang="en-US" dirty="0"/>
              <a:t>两个工作点</a:t>
            </a:r>
            <a:endParaRPr kumimoji="1" lang="en-US" altLang="zh-CN" dirty="0"/>
          </a:p>
          <a:p>
            <a:r>
              <a:rPr kumimoji="1" lang="zh-CN" altLang="en-US" dirty="0"/>
              <a:t>具体的实现与应用</a:t>
            </a:r>
            <a:endParaRPr kumimoji="1" lang="en-US" altLang="zh-CN" dirty="0"/>
          </a:p>
          <a:p>
            <a:r>
              <a:rPr kumimoji="1" lang="zh-CN" altLang="en-US" dirty="0"/>
              <a:t>个人碎碎念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752009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9885C-05EE-1B41-818D-E2381E31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2D934B-2F6C-7F42-A3B2-B62C82096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4427"/>
            <a:ext cx="5829131" cy="430921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3429BD-F82A-1344-BBFB-B540D2B02630}"/>
              </a:ext>
            </a:extLst>
          </p:cNvPr>
          <p:cNvSpPr/>
          <p:nvPr/>
        </p:nvSpPr>
        <p:spPr>
          <a:xfrm>
            <a:off x="7501688" y="2596274"/>
            <a:ext cx="35894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long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range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axis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wise</a:t>
            </a: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对某一行或者某一列进行池化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DBC14A-7786-1945-9B5F-0F00C5ACBDA5}"/>
              </a:ext>
            </a:extLst>
          </p:cNvPr>
          <p:cNvSpPr/>
          <p:nvPr/>
        </p:nvSpPr>
        <p:spPr>
          <a:xfrm>
            <a:off x="7508100" y="3548026"/>
            <a:ext cx="358303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range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axis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wise</a:t>
            </a: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但是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对某一行或者某一列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按照不同尺度池化。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p.s.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对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width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一半一半的池化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72E487-07C2-9F4F-BEE3-88975F3F26CF}"/>
              </a:ext>
            </a:extLst>
          </p:cNvPr>
          <p:cNvSpPr txBox="1"/>
          <p:nvPr/>
        </p:nvSpPr>
        <p:spPr>
          <a:xfrm>
            <a:off x="7975375" y="6123543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实验设定：</a:t>
            </a:r>
            <a:r>
              <a:rPr kumimoji="1" lang="en-US" altLang="zh-CN" dirty="0"/>
              <a:t>scale: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1,</a:t>
            </a:r>
            <a:r>
              <a:rPr kumimoji="1" lang="zh-CN" altLang="en-US" dirty="0"/>
              <a:t> </a:t>
            </a:r>
            <a:r>
              <a:rPr kumimoji="1" lang="en-US" altLang="zh-CN" dirty="0"/>
              <a:t>½,</a:t>
            </a:r>
            <a:r>
              <a:rPr kumimoji="1" lang="zh-CN" altLang="en-US" dirty="0"/>
              <a:t> </a:t>
            </a:r>
            <a:r>
              <a:rPr kumimoji="1" lang="en-US" altLang="zh-CN" dirty="0"/>
              <a:t>¼</a:t>
            </a:r>
          </a:p>
        </p:txBody>
      </p:sp>
      <p:sp>
        <p:nvSpPr>
          <p:cNvPr name="文本框 3" id="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46178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48E880-AE47-8D45-92A0-94947E65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endParaRPr kumimoji="1"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EA826FC-5A91-8544-BEB2-DDB067F7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3833"/>
            <a:ext cx="5886112" cy="4351338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A2178B-643D-2544-9E08-0F6FFF4CCFB6}"/>
              </a:ext>
            </a:extLst>
          </p:cNvPr>
          <p:cNvSpPr/>
          <p:nvPr/>
        </p:nvSpPr>
        <p:spPr>
          <a:xfrm>
            <a:off x="7030036" y="2198709"/>
            <a:ext cx="44598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embedding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40616E-B180-FF4F-94E3-4AF36AB2B778}"/>
              </a:ext>
            </a:extLst>
          </p:cNvPr>
          <p:cNvSpPr/>
          <p:nvPr/>
        </p:nvSpPr>
        <p:spPr>
          <a:xfrm>
            <a:off x="7136054" y="5054552"/>
            <a:ext cx="45592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embedding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F2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上下箭头 6">
            <a:extLst>
              <a:ext uri="{FF2B5EF4-FFF2-40B4-BE49-F238E27FC236}">
                <a16:creationId xmlns:a16="http://schemas.microsoft.com/office/drawing/2014/main" id="{4B1BD68C-2F98-ED4B-AB77-364F262A7A2B}"/>
              </a:ext>
            </a:extLst>
          </p:cNvPr>
          <p:cNvSpPr/>
          <p:nvPr/>
        </p:nvSpPr>
        <p:spPr>
          <a:xfrm>
            <a:off x="8474765" y="2756452"/>
            <a:ext cx="536713" cy="215232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8F7FB9-9064-A64C-BCE9-4A3FE180545A}"/>
              </a:ext>
            </a:extLst>
          </p:cNvPr>
          <p:cNvSpPr/>
          <p:nvPr/>
        </p:nvSpPr>
        <p:spPr>
          <a:xfrm>
            <a:off x="9120496" y="3607874"/>
            <a:ext cx="223330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蒸馏损失计算：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L2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9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940823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EF84A-F331-0A4A-8CE0-F89D6FD2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0BBE4EB-E972-3B4E-BC35-38B880BA8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70" y="2570809"/>
            <a:ext cx="8589620" cy="109010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874440-4AEF-E548-B931-D0C73E52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39" y="4652618"/>
            <a:ext cx="1341783" cy="5788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EC50990-2C9E-D941-B0CB-9E5A45F38969}"/>
              </a:ext>
            </a:extLst>
          </p:cNvPr>
          <p:cNvSpPr/>
          <p:nvPr/>
        </p:nvSpPr>
        <p:spPr>
          <a:xfrm>
            <a:off x="6228522" y="4741967"/>
            <a:ext cx="52277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代表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时间里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层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multiscale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embeddings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1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06192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365ED-451C-B14D-87E3-6625C261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工作点二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D74E91-CD52-294E-86CD-51092403C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457" y="1521354"/>
            <a:ext cx="3672877" cy="5073147"/>
          </a:xfr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947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B8645-D10E-0348-A6C1-6A95221D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PLOP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07FB9-77E0-D945-9DC6-CEA51F9FD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最后，将</a:t>
            </a:r>
            <a:r>
              <a:rPr kumimoji="1" lang="en-US" altLang="zh-CN" dirty="0"/>
              <a:t>pseudo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 损失与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损失结合起来，作为最终的损失函数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6A905-269C-7145-AF39-C569D856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39" y="3429000"/>
            <a:ext cx="9309100" cy="1841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45747C-C629-FE48-97DC-F7101DFA8FA6}"/>
              </a:ext>
            </a:extLst>
          </p:cNvPr>
          <p:cNvSpPr txBox="1"/>
          <p:nvPr/>
        </p:nvSpPr>
        <p:spPr>
          <a:xfrm>
            <a:off x="6400800" y="6036733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P.s.</a:t>
            </a:r>
            <a:r>
              <a:rPr kumimoji="1" lang="zh-CN" altLang="en-US" dirty="0"/>
              <a:t> 实验设定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lamda</a:t>
            </a:r>
            <a:r>
              <a:rPr kumimoji="1" lang="zh-CN" altLang="en-US" dirty="0"/>
              <a:t> 在中间层为</a:t>
            </a:r>
            <a:r>
              <a:rPr kumimoji="1" lang="en-US" altLang="zh-CN" dirty="0"/>
              <a:t>1e-2,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logits</a:t>
            </a:r>
            <a:r>
              <a:rPr kumimoji="1" lang="zh-CN" altLang="en-US" dirty="0"/>
              <a:t>层</a:t>
            </a:r>
            <a:r>
              <a:rPr kumimoji="1" lang="en-US" altLang="zh-CN" dirty="0"/>
              <a:t>5e-4</a:t>
            </a:r>
          </a:p>
          <a:p>
            <a:r>
              <a:rPr kumimoji="1" lang="zh-CN" altLang="en-US" dirty="0"/>
              <a:t>不同的</a:t>
            </a:r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t</a:t>
            </a:r>
            <a:r>
              <a:rPr kumimoji="1" lang="zh-CN" altLang="en-US" dirty="0"/>
              <a:t> 还会有不同的权重来均衡</a:t>
            </a:r>
          </a:p>
        </p:txBody>
      </p:sp>
      <p:sp>
        <p:nvSpPr>
          <p:cNvPr name="文本框 4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70603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89DCE-B362-0D49-90C0-C1D334D9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B92276-91B7-7248-B9C2-A883C5810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027" y="1854143"/>
            <a:ext cx="5449942" cy="3564523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247E0E-FFBC-C649-AB79-66D36EC4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39" y="1854143"/>
            <a:ext cx="3924446" cy="4097867"/>
          </a:xfrm>
          <a:prstGeom prst="rect">
            <a:avLst/>
          </a:prstGeo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689851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83671-357E-EC4F-9759-592F3A7F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AF2C07-481F-5447-A996-506AD7FDD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038" y="1825625"/>
            <a:ext cx="6487923" cy="4351338"/>
          </a:xfr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813965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FE522-3496-9D4A-ADBE-6606124D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消融实验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伪标签的损失计算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97E1C2-79B9-9E43-9EFF-50AF6815B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516" y="2299758"/>
            <a:ext cx="7044684" cy="3209407"/>
          </a:xfr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442828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620A3-C64F-8F4A-A0FA-9BE43FAC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消融实验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蒸馏损失函数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93FF24-FB74-8F42-987D-03910C47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887" y="2697692"/>
            <a:ext cx="6434712" cy="2802551"/>
          </a:xfrm>
        </p:spPr>
      </p:pic>
      <p:sp>
        <p:nvSpPr>
          <p:cNvPr name="文本框 1" id="6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1560218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6F0C6-6C13-3F4C-99D4-E2D4521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个人想法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A4564A-7DDF-6A44-B09C-D9F5C6AD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应用上来说：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zh-CN" altLang="en-US" dirty="0"/>
              <a:t>多个</a:t>
            </a:r>
            <a:r>
              <a:rPr kumimoji="1" lang="en-US" altLang="zh-CN" dirty="0"/>
              <a:t>steps</a:t>
            </a:r>
            <a:r>
              <a:rPr kumimoji="1" lang="zh-CN" altLang="en-US" dirty="0"/>
              <a:t>下来后，连续学习依然会遗忘很多</a:t>
            </a:r>
            <a:r>
              <a:rPr kumimoji="1" lang="en-US" altLang="zh-CN" dirty="0"/>
              <a:t>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classes.</a:t>
            </a:r>
            <a:r>
              <a:rPr kumimoji="1" lang="zh-CN" altLang="en-US" dirty="0"/>
              <a:t> 对于实际模型部署来说不行。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zh-CN" altLang="en-US" dirty="0"/>
              <a:t>可以作为两个数据集临时的训练获取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结果</a:t>
            </a:r>
            <a:endParaRPr kumimoji="1" lang="en-US" altLang="zh-CN" dirty="0"/>
          </a:p>
          <a:p>
            <a:pPr marL="514350" indent="-514350"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模型上来说：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zh-CN" altLang="en-US" dirty="0"/>
              <a:t>针对分割任务相比于分类任务更关心空间信息的准确性，提出了</a:t>
            </a:r>
            <a:r>
              <a:rPr kumimoji="1" lang="en-US" altLang="zh-CN" dirty="0"/>
              <a:t>multi-scale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。加强了信息之间的蒸馏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2.</a:t>
            </a:r>
            <a:r>
              <a:rPr kumimoji="1" lang="zh-CN" altLang="en-US" dirty="0"/>
              <a:t>   这种知识蒸馏模型，各个参数之间的</a:t>
            </a:r>
            <a:r>
              <a:rPr kumimoji="1" lang="en-US" altLang="zh-CN" dirty="0"/>
              <a:t>weight</a:t>
            </a:r>
            <a:r>
              <a:rPr kumimoji="1" lang="zh-CN" altLang="en-US" dirty="0"/>
              <a:t>设置比较考验经验。</a:t>
            </a:r>
            <a:endParaRPr kumimoji="1" lang="en-US" altLang="zh-CN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16519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22F4F-A9E0-6648-AD70-39ABC8E7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相关概念</a:t>
            </a:r>
            <a:r>
              <a:rPr kumimoji="1" lang="en-US" altLang="zh-CN" dirty="0"/>
              <a:t>-</a:t>
            </a:r>
            <a:r>
              <a:rPr kumimoji="1" lang="zh-CN" altLang="en-US" dirty="0"/>
              <a:t>解释几个名词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4C608-AFAF-E64D-B01A-ACAE41C91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Continual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连续学习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Catastrophic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灾难性遗忘问题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Continual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semantic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segmentation(CSS)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语义分割连续学习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name="文本框 1" id="4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0557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91306-EA85-604E-AD90-941742D3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相关概念 </a:t>
            </a:r>
            <a:r>
              <a:rPr kumimoji="1" lang="en-US" altLang="zh-CN" dirty="0"/>
              <a:t>-</a:t>
            </a:r>
            <a:r>
              <a:rPr kumimoji="1" lang="zh-CN" altLang="en-US" dirty="0"/>
              <a:t> 连续学习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31610B9-A22A-1A4A-9F6F-242AC8B2BDAB}"/>
              </a:ext>
            </a:extLst>
          </p:cNvPr>
          <p:cNvSpPr/>
          <p:nvPr/>
        </p:nvSpPr>
        <p:spPr>
          <a:xfrm>
            <a:off x="2643911" y="1901969"/>
            <a:ext cx="2540000" cy="253552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1C38B10-8173-2140-A0B7-EF1DB353FB9E}"/>
              </a:ext>
            </a:extLst>
          </p:cNvPr>
          <p:cNvSpPr/>
          <p:nvPr/>
        </p:nvSpPr>
        <p:spPr>
          <a:xfrm>
            <a:off x="1731821" y="3237201"/>
            <a:ext cx="2540000" cy="2535527"/>
          </a:xfrm>
          <a:prstGeom prst="ellipse">
            <a:avLst/>
          </a:prstGeom>
          <a:solidFill>
            <a:schemeClr val="accent2">
              <a:alpha val="60000"/>
            </a:schemeClr>
          </a:solidFill>
          <a:ln w="666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BA75FD-3CD3-E74D-BEDD-193D09317233}"/>
              </a:ext>
            </a:extLst>
          </p:cNvPr>
          <p:cNvSpPr/>
          <p:nvPr/>
        </p:nvSpPr>
        <p:spPr>
          <a:xfrm>
            <a:off x="3556000" y="3237201"/>
            <a:ext cx="2540000" cy="2535527"/>
          </a:xfrm>
          <a:prstGeom prst="ellipse">
            <a:avLst/>
          </a:prstGeom>
          <a:solidFill>
            <a:schemeClr val="accent6">
              <a:alpha val="59924"/>
            </a:schemeClr>
          </a:solidFill>
          <a:ln w="666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F6A817-1CBD-0041-891D-870EA8993DD4}"/>
              </a:ext>
            </a:extLst>
          </p:cNvPr>
          <p:cNvSpPr/>
          <p:nvPr/>
        </p:nvSpPr>
        <p:spPr>
          <a:xfrm>
            <a:off x="3542880" y="3798608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行人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8D0A2-AD44-884D-BD27-835BE40A991E}"/>
              </a:ext>
            </a:extLst>
          </p:cNvPr>
          <p:cNvSpPr/>
          <p:nvPr/>
        </p:nvSpPr>
        <p:spPr>
          <a:xfrm>
            <a:off x="3414641" y="2496105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自行车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D99387-EE1B-D34D-99A7-0E08949EEAF5}"/>
              </a:ext>
            </a:extLst>
          </p:cNvPr>
          <p:cNvSpPr/>
          <p:nvPr/>
        </p:nvSpPr>
        <p:spPr>
          <a:xfrm>
            <a:off x="2518658" y="4437496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汽车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CBEF8C-796D-EC43-8373-BE0B1835BCD7}"/>
              </a:ext>
            </a:extLst>
          </p:cNvPr>
          <p:cNvSpPr/>
          <p:nvPr/>
        </p:nvSpPr>
        <p:spPr>
          <a:xfrm>
            <a:off x="4594812" y="4437496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火车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66C647-C960-974C-AEFA-B8FFE6174CBE}"/>
              </a:ext>
            </a:extLst>
          </p:cNvPr>
          <p:cNvSpPr/>
          <p:nvPr/>
        </p:nvSpPr>
        <p:spPr>
          <a:xfrm>
            <a:off x="7920179" y="1690688"/>
            <a:ext cx="1958109" cy="123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自行车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行人</a:t>
            </a:r>
            <a:endParaRPr kumimoji="1"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197A71-FC35-5D4A-BA05-1A6B5939FAAB}"/>
              </a:ext>
            </a:extLst>
          </p:cNvPr>
          <p:cNvSpPr/>
          <p:nvPr/>
        </p:nvSpPr>
        <p:spPr>
          <a:xfrm>
            <a:off x="7920179" y="3136969"/>
            <a:ext cx="1958109" cy="12372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汽车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行人</a:t>
            </a:r>
            <a:endParaRPr kumimoji="1"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DAED42-82A4-FA43-B1E3-257C2C13C01B}"/>
              </a:ext>
            </a:extLst>
          </p:cNvPr>
          <p:cNvSpPr/>
          <p:nvPr/>
        </p:nvSpPr>
        <p:spPr>
          <a:xfrm>
            <a:off x="7920179" y="4583250"/>
            <a:ext cx="1958109" cy="12372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火车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行人</a:t>
            </a:r>
            <a:endParaRPr kumimoji="1"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80C0C62-991D-3544-B834-7853BF38DF4B}"/>
              </a:ext>
            </a:extLst>
          </p:cNvPr>
          <p:cNvSpPr/>
          <p:nvPr/>
        </p:nvSpPr>
        <p:spPr>
          <a:xfrm>
            <a:off x="5891420" y="6113714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C4EEA7-07DF-A44C-84B6-38B04E5F65BC}"/>
              </a:ext>
            </a:extLst>
          </p:cNvPr>
          <p:cNvSpPr/>
          <p:nvPr/>
        </p:nvSpPr>
        <p:spPr>
          <a:xfrm>
            <a:off x="10005141" y="2096655"/>
            <a:ext cx="1221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BBB6B8-80A8-5A41-8747-DFA77AABAA0B}"/>
              </a:ext>
            </a:extLst>
          </p:cNvPr>
          <p:cNvSpPr/>
          <p:nvPr/>
        </p:nvSpPr>
        <p:spPr>
          <a:xfrm>
            <a:off x="10015559" y="3555533"/>
            <a:ext cx="12009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D39371-F387-BF4F-BDE9-90647C3C5CDF}"/>
              </a:ext>
            </a:extLst>
          </p:cNvPr>
          <p:cNvSpPr/>
          <p:nvPr/>
        </p:nvSpPr>
        <p:spPr>
          <a:xfrm>
            <a:off x="10007545" y="5001814"/>
            <a:ext cx="12170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18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52747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86C90-3A22-0C41-A956-85A0BF17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相关概念 </a:t>
            </a:r>
            <a:r>
              <a:rPr kumimoji="1" lang="en-US" altLang="zh-CN" dirty="0"/>
              <a:t>-</a:t>
            </a:r>
            <a:r>
              <a:rPr kumimoji="1" lang="zh-CN" altLang="en-US" dirty="0"/>
              <a:t> 连续学习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A93254-50F1-E24A-812A-2CF162EB439A}"/>
              </a:ext>
            </a:extLst>
          </p:cNvPr>
          <p:cNvSpPr/>
          <p:nvPr/>
        </p:nvSpPr>
        <p:spPr>
          <a:xfrm>
            <a:off x="1168400" y="2031999"/>
            <a:ext cx="2082800" cy="948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1CB03F-376F-2946-93C6-B2A9CA1B0CFA}"/>
              </a:ext>
            </a:extLst>
          </p:cNvPr>
          <p:cNvSpPr/>
          <p:nvPr/>
        </p:nvSpPr>
        <p:spPr>
          <a:xfrm>
            <a:off x="4931833" y="2031999"/>
            <a:ext cx="2074334" cy="948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A23901-D212-5C4B-93A8-AB29800650F0}"/>
              </a:ext>
            </a:extLst>
          </p:cNvPr>
          <p:cNvSpPr/>
          <p:nvPr/>
        </p:nvSpPr>
        <p:spPr>
          <a:xfrm>
            <a:off x="8688916" y="2113250"/>
            <a:ext cx="2082800" cy="948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02F7D903-BCF9-2149-8029-2920C314111F}"/>
              </a:ext>
            </a:extLst>
          </p:cNvPr>
          <p:cNvSpPr/>
          <p:nvPr/>
        </p:nvSpPr>
        <p:spPr>
          <a:xfrm>
            <a:off x="1896533" y="3128431"/>
            <a:ext cx="618067" cy="1075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8109C1-0255-8449-9620-510A209B7B5B}"/>
              </a:ext>
            </a:extLst>
          </p:cNvPr>
          <p:cNvSpPr/>
          <p:nvPr/>
        </p:nvSpPr>
        <p:spPr>
          <a:xfrm>
            <a:off x="1164167" y="4250265"/>
            <a:ext cx="2082800" cy="948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A63D30D6-BD86-8845-B353-DDC408884A6C}"/>
              </a:ext>
            </a:extLst>
          </p:cNvPr>
          <p:cNvSpPr/>
          <p:nvPr/>
        </p:nvSpPr>
        <p:spPr>
          <a:xfrm>
            <a:off x="5655733" y="3148782"/>
            <a:ext cx="618067" cy="107526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EFA1F5-B669-044C-9B0A-B1DA01CFAB3C}"/>
              </a:ext>
            </a:extLst>
          </p:cNvPr>
          <p:cNvSpPr/>
          <p:nvPr/>
        </p:nvSpPr>
        <p:spPr>
          <a:xfrm>
            <a:off x="4923367" y="4270616"/>
            <a:ext cx="2082800" cy="948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880BAB56-76F1-5C48-AC18-A8148485CB75}"/>
              </a:ext>
            </a:extLst>
          </p:cNvPr>
          <p:cNvSpPr/>
          <p:nvPr/>
        </p:nvSpPr>
        <p:spPr>
          <a:xfrm>
            <a:off x="9421283" y="3148782"/>
            <a:ext cx="618067" cy="10752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853295-4D70-4A4F-A573-13F174855EDD}"/>
              </a:ext>
            </a:extLst>
          </p:cNvPr>
          <p:cNvSpPr/>
          <p:nvPr/>
        </p:nvSpPr>
        <p:spPr>
          <a:xfrm>
            <a:off x="8688916" y="4270616"/>
            <a:ext cx="2082800" cy="948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EB8BB7C3-05BD-EB47-B97A-498858AB2756}"/>
              </a:ext>
            </a:extLst>
          </p:cNvPr>
          <p:cNvSpPr/>
          <p:nvPr/>
        </p:nvSpPr>
        <p:spPr>
          <a:xfrm>
            <a:off x="3246967" y="4588928"/>
            <a:ext cx="1670051" cy="2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BC566144-3B7A-9B42-88F1-F60C8676E0A2}"/>
              </a:ext>
            </a:extLst>
          </p:cNvPr>
          <p:cNvSpPr/>
          <p:nvPr/>
        </p:nvSpPr>
        <p:spPr>
          <a:xfrm>
            <a:off x="6999817" y="4609279"/>
            <a:ext cx="1682750" cy="27093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856341-809A-3D46-B051-E0714374F69D}"/>
              </a:ext>
            </a:extLst>
          </p:cNvPr>
          <p:cNvSpPr/>
          <p:nvPr/>
        </p:nvSpPr>
        <p:spPr>
          <a:xfrm>
            <a:off x="2452674" y="3372102"/>
            <a:ext cx="6799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916928-9579-4240-B7B9-861D3D2B07AD}"/>
              </a:ext>
            </a:extLst>
          </p:cNvPr>
          <p:cNvSpPr/>
          <p:nvPr/>
        </p:nvSpPr>
        <p:spPr>
          <a:xfrm>
            <a:off x="6273800" y="3372102"/>
            <a:ext cx="6799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A882E6F-5718-3446-8D87-4A78E9AF2880}"/>
              </a:ext>
            </a:extLst>
          </p:cNvPr>
          <p:cNvSpPr/>
          <p:nvPr/>
        </p:nvSpPr>
        <p:spPr>
          <a:xfrm>
            <a:off x="10016644" y="3372102"/>
            <a:ext cx="6799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C248728-BDDC-124A-BB6E-1D756A491872}"/>
              </a:ext>
            </a:extLst>
          </p:cNvPr>
          <p:cNvSpPr/>
          <p:nvPr/>
        </p:nvSpPr>
        <p:spPr>
          <a:xfrm>
            <a:off x="1367035" y="5460994"/>
            <a:ext cx="16770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stamp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118C6AB-1B7E-B549-ADE4-24F132D3031A}"/>
              </a:ext>
            </a:extLst>
          </p:cNvPr>
          <p:cNvSpPr/>
          <p:nvPr/>
        </p:nvSpPr>
        <p:spPr>
          <a:xfrm>
            <a:off x="5126235" y="5476530"/>
            <a:ext cx="16770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stamp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t2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1D5896-2BD7-6D44-A78B-C21907E07AE1}"/>
              </a:ext>
            </a:extLst>
          </p:cNvPr>
          <p:cNvSpPr/>
          <p:nvPr/>
        </p:nvSpPr>
        <p:spPr>
          <a:xfrm>
            <a:off x="8891785" y="5476530"/>
            <a:ext cx="16770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stamp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t3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F927DBA-51CD-E74F-A78F-DE6F83648B00}"/>
              </a:ext>
            </a:extLst>
          </p:cNvPr>
          <p:cNvSpPr/>
          <p:nvPr/>
        </p:nvSpPr>
        <p:spPr>
          <a:xfrm>
            <a:off x="3867312" y="4188818"/>
            <a:ext cx="4523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kd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4EFF391-D7CF-4E46-87B6-FC0039F2FB05}"/>
              </a:ext>
            </a:extLst>
          </p:cNvPr>
          <p:cNvSpPr/>
          <p:nvPr/>
        </p:nvSpPr>
        <p:spPr>
          <a:xfrm>
            <a:off x="7646138" y="4209169"/>
            <a:ext cx="4523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kd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259491A-961B-3F47-B75E-BE80E36F81DA}"/>
              </a:ext>
            </a:extLst>
          </p:cNvPr>
          <p:cNvSpPr/>
          <p:nvPr/>
        </p:nvSpPr>
        <p:spPr>
          <a:xfrm>
            <a:off x="8682567" y="1272737"/>
            <a:ext cx="31165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kd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knowledge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distillation</a:t>
            </a:r>
          </a:p>
        </p:txBody>
      </p:sp>
      <p:sp>
        <p:nvSpPr>
          <p:cNvPr name="文本框 1" id="51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2613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2" grpId="0"/>
      <p:bldP spid="23" grpId="0"/>
      <p:bldP spid="24" grpId="0"/>
      <p:bldP spid="21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3C633-95C1-6444-B76A-28808F1F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相关概念 </a:t>
            </a:r>
            <a:r>
              <a:rPr kumimoji="1" lang="en-US" altLang="zh-CN" dirty="0"/>
              <a:t>-</a:t>
            </a:r>
            <a:r>
              <a:rPr kumimoji="1" lang="zh-CN" altLang="en-US" dirty="0"/>
              <a:t> 连续学习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EFC9C7-2785-0246-AF3E-98F47CEC0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8207" y="1988731"/>
            <a:ext cx="1938130" cy="7519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0E7E25-27D4-054A-B957-FDFBE85AE917}"/>
              </a:ext>
            </a:extLst>
          </p:cNvPr>
          <p:cNvSpPr txBox="1"/>
          <p:nvPr/>
        </p:nvSpPr>
        <p:spPr>
          <a:xfrm>
            <a:off x="2232992" y="3140764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对于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C,</a:t>
            </a:r>
            <a:r>
              <a:rPr kumimoji="1" lang="zh-CN" altLang="en-US" dirty="0"/>
              <a:t> 我们最希望能得到什么样的结果呢？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32E881-2DA7-E546-A0C6-61BBF306829F}"/>
              </a:ext>
            </a:extLst>
          </p:cNvPr>
          <p:cNvSpPr/>
          <p:nvPr/>
        </p:nvSpPr>
        <p:spPr>
          <a:xfrm>
            <a:off x="2232992" y="3699477"/>
            <a:ext cx="14718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效果好？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FF530A-3031-204E-BF8F-EF7764304005}"/>
              </a:ext>
            </a:extLst>
          </p:cNvPr>
          <p:cNvSpPr/>
          <p:nvPr/>
        </p:nvSpPr>
        <p:spPr>
          <a:xfrm>
            <a:off x="2232992" y="4223875"/>
            <a:ext cx="27542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什么样的效果较好？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DCE97-F9CF-9342-97EE-9726AC881F77}"/>
              </a:ext>
            </a:extLst>
          </p:cNvPr>
          <p:cNvSpPr/>
          <p:nvPr/>
        </p:nvSpPr>
        <p:spPr>
          <a:xfrm>
            <a:off x="2232992" y="4746655"/>
            <a:ext cx="23326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分割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MIoU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高？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43BE5C-A1BD-654E-8023-BB246E37325E}"/>
              </a:ext>
            </a:extLst>
          </p:cNvPr>
          <p:cNvSpPr/>
          <p:nvPr/>
        </p:nvSpPr>
        <p:spPr>
          <a:xfrm>
            <a:off x="2104232" y="5146765"/>
            <a:ext cx="89530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我们确实期待的是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MIoU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高，但是我们可能同时期待旧的类别也能正确预测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234E66-F2B9-0846-B605-2D416E52C5AA}"/>
              </a:ext>
            </a:extLst>
          </p:cNvPr>
          <p:cNvSpPr/>
          <p:nvPr/>
        </p:nvSpPr>
        <p:spPr>
          <a:xfrm>
            <a:off x="1932484" y="6069656"/>
            <a:ext cx="98684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增量学习（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incremental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与连续学习的区别？ （可以私下自查，暂未了解）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5" id="23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355264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D79C9-374C-8847-8AE4-B1A473B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相关学习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灾难性遗忘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105EE-12DB-7744-B08F-31173F9FD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---</a:t>
            </a:r>
            <a:r>
              <a:rPr kumimoji="1" lang="zh-CN" altLang="en-US" dirty="0"/>
              <a:t> 在连续学习过程中，后面学习的模型遗忘了前面模型学习到的知识。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65DD3-CC05-BE4C-95A0-7A42B77623C3}"/>
              </a:ext>
            </a:extLst>
          </p:cNvPr>
          <p:cNvSpPr/>
          <p:nvPr/>
        </p:nvSpPr>
        <p:spPr>
          <a:xfrm>
            <a:off x="3069167" y="3748219"/>
            <a:ext cx="2082800" cy="948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</a:p>
          <a:p>
            <a:pPr algn="ctr"/>
            <a:r>
              <a:rPr kumimoji="1" lang="zh-CN" altLang="en-US" dirty="0"/>
              <a:t>自行车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95A8C2-1264-194E-A253-45D822157329}"/>
              </a:ext>
            </a:extLst>
          </p:cNvPr>
          <p:cNvSpPr/>
          <p:nvPr/>
        </p:nvSpPr>
        <p:spPr>
          <a:xfrm>
            <a:off x="6815666" y="3392618"/>
            <a:ext cx="2218267" cy="1634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</a:p>
          <a:p>
            <a:pPr algn="ctr"/>
            <a:r>
              <a:rPr kumimoji="1" lang="zh-CN" altLang="en-US" dirty="0"/>
              <a:t>汽车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遗忘了自行车</a:t>
            </a: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D36C5C65-568B-CF44-9D51-DEAC3C0E47DA}"/>
              </a:ext>
            </a:extLst>
          </p:cNvPr>
          <p:cNvSpPr/>
          <p:nvPr/>
        </p:nvSpPr>
        <p:spPr>
          <a:xfrm>
            <a:off x="5171017" y="4001294"/>
            <a:ext cx="1625599" cy="435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name="文本框 1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375341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A1BE6-59F4-E249-9CA7-BE47FD0D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相关概念</a:t>
            </a:r>
            <a:r>
              <a:rPr kumimoji="1" lang="en-US" altLang="zh-CN" dirty="0"/>
              <a:t>-</a:t>
            </a:r>
            <a:r>
              <a:rPr kumimoji="1" lang="zh-CN" altLang="en-US" dirty="0"/>
              <a:t>灾难性遗忘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4FD34-78AA-7D4D-90AC-590D8011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D3D140-E1B4-F047-AD32-0D979E633236}"/>
              </a:ext>
            </a:extLst>
          </p:cNvPr>
          <p:cNvSpPr/>
          <p:nvPr/>
        </p:nvSpPr>
        <p:spPr>
          <a:xfrm>
            <a:off x="1168400" y="2031999"/>
            <a:ext cx="2082800" cy="948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175176-CB35-5844-9AB4-3066F7CDF6B0}"/>
              </a:ext>
            </a:extLst>
          </p:cNvPr>
          <p:cNvSpPr/>
          <p:nvPr/>
        </p:nvSpPr>
        <p:spPr>
          <a:xfrm>
            <a:off x="4931833" y="2031999"/>
            <a:ext cx="2074334" cy="948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C0DB80-3D49-5349-BD49-F5282AE9041D}"/>
              </a:ext>
            </a:extLst>
          </p:cNvPr>
          <p:cNvSpPr/>
          <p:nvPr/>
        </p:nvSpPr>
        <p:spPr>
          <a:xfrm>
            <a:off x="8688916" y="2113250"/>
            <a:ext cx="2082800" cy="948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ED06EE58-DE2D-564C-AF19-E6BFBD6ED134}"/>
              </a:ext>
            </a:extLst>
          </p:cNvPr>
          <p:cNvSpPr/>
          <p:nvPr/>
        </p:nvSpPr>
        <p:spPr>
          <a:xfrm>
            <a:off x="1896533" y="3128431"/>
            <a:ext cx="618067" cy="1075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1FEBB5-5E4E-2141-A9CF-A72978BC1854}"/>
              </a:ext>
            </a:extLst>
          </p:cNvPr>
          <p:cNvSpPr/>
          <p:nvPr/>
        </p:nvSpPr>
        <p:spPr>
          <a:xfrm>
            <a:off x="1164167" y="4250265"/>
            <a:ext cx="2082800" cy="948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F8AA5A8A-14F9-BD48-A3C4-FB546F0A7E47}"/>
              </a:ext>
            </a:extLst>
          </p:cNvPr>
          <p:cNvSpPr/>
          <p:nvPr/>
        </p:nvSpPr>
        <p:spPr>
          <a:xfrm>
            <a:off x="5655733" y="3148782"/>
            <a:ext cx="618067" cy="107526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C5C2A3-FB41-7E48-AAFC-2928D39D37A2}"/>
              </a:ext>
            </a:extLst>
          </p:cNvPr>
          <p:cNvSpPr/>
          <p:nvPr/>
        </p:nvSpPr>
        <p:spPr>
          <a:xfrm>
            <a:off x="4923367" y="4270616"/>
            <a:ext cx="2082800" cy="948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7918988A-3CB0-5A4C-9461-36F256217F55}"/>
              </a:ext>
            </a:extLst>
          </p:cNvPr>
          <p:cNvSpPr/>
          <p:nvPr/>
        </p:nvSpPr>
        <p:spPr>
          <a:xfrm>
            <a:off x="9421283" y="3148782"/>
            <a:ext cx="618067" cy="10752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80563B-75AA-094F-B64E-C050C81C6531}"/>
              </a:ext>
            </a:extLst>
          </p:cNvPr>
          <p:cNvSpPr/>
          <p:nvPr/>
        </p:nvSpPr>
        <p:spPr>
          <a:xfrm>
            <a:off x="8688916" y="4270616"/>
            <a:ext cx="2082800" cy="948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ADF1E913-008D-174B-9AD5-C9D3013D2EE4}"/>
              </a:ext>
            </a:extLst>
          </p:cNvPr>
          <p:cNvSpPr/>
          <p:nvPr/>
        </p:nvSpPr>
        <p:spPr>
          <a:xfrm>
            <a:off x="3246967" y="4588928"/>
            <a:ext cx="1670051" cy="2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E327D939-8CEF-BB4E-A746-4C230D67E9F2}"/>
              </a:ext>
            </a:extLst>
          </p:cNvPr>
          <p:cNvSpPr/>
          <p:nvPr/>
        </p:nvSpPr>
        <p:spPr>
          <a:xfrm>
            <a:off x="6999817" y="4609279"/>
            <a:ext cx="1682750" cy="27093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1BC97F-593C-644D-9256-988261B98C05}"/>
              </a:ext>
            </a:extLst>
          </p:cNvPr>
          <p:cNvSpPr/>
          <p:nvPr/>
        </p:nvSpPr>
        <p:spPr>
          <a:xfrm>
            <a:off x="2452674" y="3372102"/>
            <a:ext cx="6799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2C1E81-6598-704E-A786-6D5C36C8E75E}"/>
              </a:ext>
            </a:extLst>
          </p:cNvPr>
          <p:cNvSpPr/>
          <p:nvPr/>
        </p:nvSpPr>
        <p:spPr>
          <a:xfrm>
            <a:off x="6273800" y="3372102"/>
            <a:ext cx="6799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A66892-C8AD-9C43-BDDA-27694593B5DD}"/>
              </a:ext>
            </a:extLst>
          </p:cNvPr>
          <p:cNvSpPr/>
          <p:nvPr/>
        </p:nvSpPr>
        <p:spPr>
          <a:xfrm>
            <a:off x="10016644" y="3372102"/>
            <a:ext cx="6799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9846AC-D7A5-F742-BF13-26F6C654BDFC}"/>
              </a:ext>
            </a:extLst>
          </p:cNvPr>
          <p:cNvSpPr/>
          <p:nvPr/>
        </p:nvSpPr>
        <p:spPr>
          <a:xfrm>
            <a:off x="1367035" y="5460994"/>
            <a:ext cx="16770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stamp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t1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799E34-145C-EC49-871B-3B9D6A8CE00D}"/>
              </a:ext>
            </a:extLst>
          </p:cNvPr>
          <p:cNvSpPr/>
          <p:nvPr/>
        </p:nvSpPr>
        <p:spPr>
          <a:xfrm>
            <a:off x="5126235" y="5476530"/>
            <a:ext cx="16770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stamp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t2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41F2DE-4309-774C-8A63-2F903CECF200}"/>
              </a:ext>
            </a:extLst>
          </p:cNvPr>
          <p:cNvSpPr/>
          <p:nvPr/>
        </p:nvSpPr>
        <p:spPr>
          <a:xfrm>
            <a:off x="8891785" y="5476530"/>
            <a:ext cx="16770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stamp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t3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366EBF-FF47-064A-B5E3-E2A5D8240F3C}"/>
              </a:ext>
            </a:extLst>
          </p:cNvPr>
          <p:cNvSpPr/>
          <p:nvPr/>
        </p:nvSpPr>
        <p:spPr>
          <a:xfrm>
            <a:off x="7598047" y="4209169"/>
            <a:ext cx="5485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327C6A-C8A8-5341-8E7F-524095BF7E48}"/>
              </a:ext>
            </a:extLst>
          </p:cNvPr>
          <p:cNvSpPr/>
          <p:nvPr/>
        </p:nvSpPr>
        <p:spPr>
          <a:xfrm>
            <a:off x="3648679" y="4209169"/>
            <a:ext cx="54854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83A790-3FD1-7D4C-86E1-97B4C5777649}"/>
              </a:ext>
            </a:extLst>
          </p:cNvPr>
          <p:cNvSpPr/>
          <p:nvPr/>
        </p:nvSpPr>
        <p:spPr>
          <a:xfrm>
            <a:off x="8578065" y="1095118"/>
            <a:ext cx="26564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pretrained</a:t>
            </a:r>
            <a:r>
              <a:rPr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name="文本框 1" id="25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422614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21464-84F2-9B47-BA3C-2E99C3A1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相关概念 </a:t>
            </a:r>
            <a:r>
              <a:rPr kumimoji="1" lang="en-US" altLang="zh-CN" dirty="0"/>
              <a:t>-</a:t>
            </a:r>
            <a:r>
              <a:rPr kumimoji="1" lang="zh-CN" altLang="en-US" dirty="0"/>
              <a:t> 连续的分割模型学习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01D97-F993-5040-A4A2-F19BC2E34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28253C-07BB-A040-8A05-A2A5B02B6BE7}"/>
              </a:ext>
            </a:extLst>
          </p:cNvPr>
          <p:cNvSpPr/>
          <p:nvPr/>
        </p:nvSpPr>
        <p:spPr>
          <a:xfrm>
            <a:off x="2219739" y="2564296"/>
            <a:ext cx="2100470" cy="1305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连续学习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frame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A75930-3C85-824F-956E-6D77F2D63286}"/>
              </a:ext>
            </a:extLst>
          </p:cNvPr>
          <p:cNvSpPr/>
          <p:nvPr/>
        </p:nvSpPr>
        <p:spPr>
          <a:xfrm>
            <a:off x="5989983" y="2564296"/>
            <a:ext cx="2100470" cy="1305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分割模型</a:t>
            </a:r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1295927-6DD5-284C-8A1F-E1D9E77860E3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045765" y="3869635"/>
            <a:ext cx="1961321" cy="65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DFE7CB5-258F-444F-8E51-6D2135780BA3}"/>
              </a:ext>
            </a:extLst>
          </p:cNvPr>
          <p:cNvSpPr/>
          <p:nvPr/>
        </p:nvSpPr>
        <p:spPr>
          <a:xfrm>
            <a:off x="3995530" y="4525617"/>
            <a:ext cx="2100470" cy="13053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连续分割模型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A73C0ED-250D-0549-A31A-A05EBCF5A4A6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3269974" y="3869635"/>
            <a:ext cx="1775791" cy="65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name="文本框 1" id="12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BBAAD9C20180234D78A0072836F0BB3012B9B2041839DB20AAD98F35B1362B85FB43BD38D1613B0322692508C84609EB4DF9215A11D0FB411BBFC250765E2BD724FC08ADEA24864784822F676F224AE14FD0EFB37CBD3F27A8D6E1970E146C48DF862B9DFE3</a:t>
            </a:r>
          </a:p>
        </p:txBody>
      </p:sp>
    </p:spTree>
    <p:extLst>
      <p:ext uri="{BB962C8B-B14F-4D97-AF65-F5344CB8AC3E}">
        <p14:creationId xmlns:p14="http://schemas.microsoft.com/office/powerpoint/2010/main" val="30465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991</Words>
  <Application>Microsoft Macintosh PowerPoint</Application>
  <PresentationFormat>宽屏</PresentationFormat>
  <Paragraphs>169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PLOP: Learning without Forgetting for Continual Semantic Segmentation</vt:lpstr>
      <vt:lpstr>目录</vt:lpstr>
      <vt:lpstr>1. 相关概念-解释几个名词</vt:lpstr>
      <vt:lpstr>1. 相关概念 - 连续学习</vt:lpstr>
      <vt:lpstr>1. 相关概念 - 连续学习</vt:lpstr>
      <vt:lpstr>1. 相关概念 - 连续学习</vt:lpstr>
      <vt:lpstr>1. 相关学习 - 灾难性遗忘</vt:lpstr>
      <vt:lpstr>1. 相关概念-灾难性遗忘</vt:lpstr>
      <vt:lpstr>1. 相关概念 - 连续的分割模型学习</vt:lpstr>
      <vt:lpstr>为什么论文叫 -- PLOP</vt:lpstr>
      <vt:lpstr>工作点一: PL</vt:lpstr>
      <vt:lpstr>工作点一： PL</vt:lpstr>
      <vt:lpstr>工作点一：PL – 标签的选择</vt:lpstr>
      <vt:lpstr>工作点一：PL – 损失函数的计算</vt:lpstr>
      <vt:lpstr>工作点一：PL – 损失函数的计算</vt:lpstr>
      <vt:lpstr>工作点一：PL – 损失函数的计算</vt:lpstr>
      <vt:lpstr>工作点二 – local pod (pooled out distillation)</vt:lpstr>
      <vt:lpstr>工作点二 – local pod</vt:lpstr>
      <vt:lpstr>工作点二 – local pod – 其他操作</vt:lpstr>
      <vt:lpstr>工作点二 – local pod – multiscale version</vt:lpstr>
      <vt:lpstr>工作点二 – local pod – multiscale version</vt:lpstr>
      <vt:lpstr>工作点二 – local pod – multiscale version</vt:lpstr>
      <vt:lpstr>工作点二 – local pod – multiscale version</vt:lpstr>
      <vt:lpstr>PLOP – 结合</vt:lpstr>
      <vt:lpstr>实验结果</vt:lpstr>
      <vt:lpstr>实验结果</vt:lpstr>
      <vt:lpstr>消融实验 – 伪标签的损失计算</vt:lpstr>
      <vt:lpstr>消融实验 – 蒸馏损失函数</vt:lpstr>
      <vt:lpstr>个人想法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FLOP: Learning without Forgetting for Continual Semantic Segmentation</dc:title>
  <dc:creator>Microsoft Office User</dc:creator>
  <cp:lastModifiedBy>Microsoft Office User</cp:lastModifiedBy>
  <cp:revision>20</cp:revision>
  <dcterms:created xsi:type="dcterms:W3CDTF">2021-07-15T12:51:00Z</dcterms:created>
  <dcterms:modified xsi:type="dcterms:W3CDTF">2021-07-21T07:13:22Z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BBAAD9C20180234D78A0072836F0BB3012B9B2041839DB20AAD98F35B1362B85FB43BD38D1613B0322692508C84609EB4DF9215A11D0FB411BBFC250765E2BD724FC08ADEA24864784822F676F224AE14FD0EFB37CBD3F27A8D6E1970E146C48DF862B9DFE3</vt:lpwstr>
  </property>
</Properties>
</file>